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8" r:id="rId4"/>
    <p:sldId id="269" r:id="rId5"/>
    <p:sldId id="271" r:id="rId6"/>
    <p:sldId id="270" r:id="rId7"/>
    <p:sldId id="256" r:id="rId8"/>
    <p:sldId id="257" r:id="rId9"/>
    <p:sldId id="258" r:id="rId10"/>
    <p:sldId id="265" r:id="rId11"/>
    <p:sldId id="259" r:id="rId12"/>
    <p:sldId id="260" r:id="rId13"/>
    <p:sldId id="261" r:id="rId14"/>
    <p:sldId id="262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7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53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154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57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42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0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7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00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5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1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05A92-6591-4295-88B7-1536B1F22D6B}" type="datetimeFigureOut">
              <a:rPr lang="ru-RU" smtClean="0"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E9F7-9FEA-404A-8E97-4CBDE1056C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gr2bwdT_g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3990305"/>
          </a:xfrm>
        </p:spPr>
        <p:txBody>
          <a:bodyPr>
            <a:normAutofit/>
          </a:bodyPr>
          <a:lstStyle/>
          <a:p>
            <a:r>
              <a:rPr lang="ru-RU" b="1" dirty="0" smtClean="0"/>
              <a:t>Результаты </a:t>
            </a:r>
            <a:br>
              <a:rPr lang="ru-RU" b="1" dirty="0" smtClean="0"/>
            </a:br>
            <a:r>
              <a:rPr lang="ru-RU" b="1" dirty="0" smtClean="0"/>
              <a:t>Республиканского конкурса </a:t>
            </a:r>
            <a:br>
              <a:rPr lang="ru-RU" b="1" dirty="0" smtClean="0"/>
            </a:br>
            <a:r>
              <a:rPr lang="ru-RU" b="1" dirty="0" smtClean="0"/>
              <a:t>«Я И МОЙ КОУЧИНГ»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398" y="6209928"/>
            <a:ext cx="6400800" cy="648072"/>
          </a:xfrm>
        </p:spPr>
        <p:txBody>
          <a:bodyPr/>
          <a:lstStyle/>
          <a:p>
            <a:r>
              <a:rPr lang="ru-RU" dirty="0" smtClean="0"/>
              <a:t>Алматы, 2014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ФАО НЦПК «</a:t>
            </a:r>
            <a:r>
              <a:rPr lang="el-GR" b="1" dirty="0" smtClean="0"/>
              <a:t>Θ</a:t>
            </a:r>
            <a:r>
              <a:rPr lang="ru-RU" b="1" dirty="0" smtClean="0"/>
              <a:t>рлеу» Центр Уровневых Программ РИПК СО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3957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Продумайте, чего именно вы хотите достичь в результате вашего Коучинг занятия. </a:t>
            </a:r>
          </a:p>
          <a:p>
            <a:r>
              <a:rPr lang="ru-RU" dirty="0" smtClean="0"/>
              <a:t>Для этого поставьте правильные </a:t>
            </a:r>
            <a:r>
              <a:rPr lang="en-US" dirty="0" smtClean="0"/>
              <a:t>SMART </a:t>
            </a:r>
            <a:r>
              <a:rPr lang="ru-RU" dirty="0" smtClean="0"/>
              <a:t>ЦЕЛИ.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920" y="3837216"/>
            <a:ext cx="4530080" cy="302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2952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Педсовет - 2014_08_29 (фото)\IMG_8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4651" y="4793769"/>
            <a:ext cx="3096344" cy="2064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 планировании коучинг-сессий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9921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нужно </a:t>
            </a:r>
            <a:r>
              <a:rPr lang="ru-RU" dirty="0"/>
              <a:t>хорошо продумать, как сформировать группу учителей. </a:t>
            </a:r>
            <a:endParaRPr lang="ru-RU" dirty="0" smtClean="0"/>
          </a:p>
          <a:p>
            <a:pPr lvl="0"/>
            <a:r>
              <a:rPr lang="ru-RU" dirty="0" smtClean="0"/>
              <a:t>Сможете вы провести </a:t>
            </a:r>
            <a:r>
              <a:rPr lang="ru-RU" dirty="0"/>
              <a:t>результативно коучинг для 40-50 </a:t>
            </a:r>
            <a:r>
              <a:rPr lang="ru-RU" dirty="0" smtClean="0"/>
              <a:t>учителей?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Сможете ли вы в таких условиях прийти к хорошим результатам для КАЖДОГО учителя? </a:t>
            </a:r>
            <a:endParaRPr lang="ru-RU" dirty="0" smtClean="0"/>
          </a:p>
          <a:p>
            <a:pPr lvl="0"/>
            <a:r>
              <a:rPr lang="ru-RU" dirty="0" smtClean="0"/>
              <a:t>Может </a:t>
            </a:r>
            <a:r>
              <a:rPr lang="ru-RU" dirty="0"/>
              <a:t>быть, имеет смысл создать творческие группы «по интересам»?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1278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20270"/>
            <a:ext cx="3506589" cy="23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04" y="1628800"/>
            <a:ext cx="8229600" cy="5649491"/>
          </a:xfrm>
        </p:spPr>
        <p:txBody>
          <a:bodyPr/>
          <a:lstStyle/>
          <a:p>
            <a:pPr lvl="0"/>
            <a:r>
              <a:rPr lang="ru-RU" dirty="0"/>
              <a:t>Ваша задача – не «развлекать» учителей эффектными формами и методами, а вывести их самих на решение проблемы. Поэтому – не увлекайтесь </a:t>
            </a:r>
            <a:r>
              <a:rPr lang="ru-RU" dirty="0" smtClean="0"/>
              <a:t>«красивыми» </a:t>
            </a:r>
            <a:r>
              <a:rPr lang="ru-RU" dirty="0"/>
              <a:t>формами, а лучше составьте ПРАВИЛЬНЫЕ </a:t>
            </a:r>
            <a:r>
              <a:rPr lang="ru-RU" dirty="0" smtClean="0"/>
              <a:t>вопросы и ПРАВИЛЬНЫЕ ЦЕЛИ.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0365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pPr lvl="0"/>
            <a:r>
              <a:rPr lang="ru-RU" dirty="0"/>
              <a:t>Вы подумали о тайм-менеджменте? Берегите свое и чужое время, старайтесь уложиться в одну учебную сессию (45+45мин). </a:t>
            </a:r>
            <a:endParaRPr lang="ru-RU" dirty="0" smtClean="0"/>
          </a:p>
          <a:p>
            <a:pPr lvl="0"/>
            <a:r>
              <a:rPr lang="ru-RU" dirty="0" smtClean="0"/>
              <a:t>Вряд </a:t>
            </a:r>
            <a:r>
              <a:rPr lang="ru-RU" dirty="0"/>
              <a:t>ли вы сможете уложиться в один урок, растягивать время </a:t>
            </a:r>
            <a:r>
              <a:rPr lang="ru-RU" dirty="0" err="1"/>
              <a:t>коучинга</a:t>
            </a:r>
            <a:r>
              <a:rPr lang="ru-RU" dirty="0"/>
              <a:t> тоже не стоит.</a:t>
            </a:r>
          </a:p>
          <a:p>
            <a:endParaRPr lang="ru-RU" dirty="0"/>
          </a:p>
        </p:txBody>
      </p:sp>
      <p:pic>
        <p:nvPicPr>
          <p:cNvPr id="4" name="Picture 5" descr="D:\Педсовет - 2014_08_29 (фото)\стен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829" y="4244664"/>
            <a:ext cx="3923929" cy="261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991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30080"/>
            <a:ext cx="3491880" cy="232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141277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Результаты </a:t>
            </a:r>
            <a:r>
              <a:rPr lang="ru-RU" dirty="0" err="1"/>
              <a:t>коучинга</a:t>
            </a:r>
            <a:r>
              <a:rPr lang="ru-RU" dirty="0"/>
              <a:t> – это принятие решения от «одного конца стола – до другого» (Мэрилин </a:t>
            </a:r>
            <a:r>
              <a:rPr lang="ru-RU" dirty="0" err="1"/>
              <a:t>Аткинсон</a:t>
            </a:r>
            <a:r>
              <a:rPr lang="ru-RU" dirty="0"/>
              <a:t>, </a:t>
            </a:r>
            <a:r>
              <a:rPr lang="en-US" u="sng" dirty="0">
                <a:hlinkClick r:id="rId3"/>
              </a:rPr>
              <a:t>www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youtube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watch</a:t>
            </a:r>
            <a:r>
              <a:rPr lang="ru-RU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ru-RU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qgr</a:t>
            </a:r>
            <a:r>
              <a:rPr lang="ru-RU" u="sng" dirty="0">
                <a:hlinkClick r:id="rId3"/>
              </a:rPr>
              <a:t>2</a:t>
            </a:r>
            <a:r>
              <a:rPr lang="en-US" u="sng" dirty="0" err="1">
                <a:hlinkClick r:id="rId3"/>
              </a:rPr>
              <a:t>bwdT</a:t>
            </a:r>
            <a:r>
              <a:rPr lang="ru-RU" u="sng" dirty="0">
                <a:hlinkClick r:id="rId3"/>
              </a:rPr>
              <a:t>_</a:t>
            </a:r>
            <a:r>
              <a:rPr lang="en-US" u="sng" dirty="0" err="1">
                <a:hlinkClick r:id="rId3"/>
              </a:rPr>
              <a:t>gs</a:t>
            </a:r>
            <a:r>
              <a:rPr lang="ru-RU" dirty="0"/>
              <a:t>). То есть вам с учителями нужно за короткий период времени пройти путь от вопроса, заданного вами, до принятия решений по этому вопросу.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664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Помните: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задача </a:t>
            </a:r>
            <a:r>
              <a:rPr lang="ru-RU" dirty="0"/>
              <a:t>коуча – не </a:t>
            </a:r>
            <a:r>
              <a:rPr lang="ru-RU" dirty="0" smtClean="0"/>
              <a:t>столько НАУЧИТЬ </a:t>
            </a:r>
            <a:r>
              <a:rPr lang="ru-RU" dirty="0"/>
              <a:t>учителей, </a:t>
            </a:r>
            <a:r>
              <a:rPr lang="ru-RU" dirty="0" smtClean="0"/>
              <a:t>сколько  </a:t>
            </a:r>
            <a:r>
              <a:rPr lang="ru-RU" dirty="0"/>
              <a:t>привести их к образу желаемого через реальные шаги по его достижению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Не забудьте провести Анализ и  Рефлексию вашего Коучинг занятия. Обязательно отметьте для себя, что было удачно и какие трудности встретились при проведении сессии. Это даст вам возможность совершенствоваться как КОУЧУ.</a:t>
            </a:r>
          </a:p>
          <a:p>
            <a:pPr lvl="0"/>
            <a:endParaRPr lang="ru-RU" dirty="0"/>
          </a:p>
          <a:p>
            <a:endParaRPr lang="ru-RU" dirty="0"/>
          </a:p>
        </p:txBody>
      </p:sp>
      <p:pic>
        <p:nvPicPr>
          <p:cNvPr id="3074" name="Picture 2" descr="D:\Desktop\imag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14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582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64488" cy="4514056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Галитовская</a:t>
            </a:r>
            <a:r>
              <a:rPr lang="ru-RU" b="1" dirty="0">
                <a:solidFill>
                  <a:srgbClr val="C00000"/>
                </a:solidFill>
              </a:rPr>
              <a:t> Мария </a:t>
            </a:r>
            <a:r>
              <a:rPr lang="ru-RU" b="1" dirty="0" smtClean="0">
                <a:solidFill>
                  <a:srgbClr val="C00000"/>
                </a:solidFill>
              </a:rPr>
              <a:t>Александровна</a:t>
            </a:r>
          </a:p>
          <a:p>
            <a:r>
              <a:rPr lang="kk-KZ" dirty="0">
                <a:solidFill>
                  <a:schemeClr val="tx1"/>
                </a:solidFill>
              </a:rPr>
              <a:t>ВКО, Зыряновский район с. Никольское, КГУ «Никольская средняя школа</a:t>
            </a:r>
            <a:r>
              <a:rPr lang="kk-KZ" dirty="0" smtClean="0">
                <a:solidFill>
                  <a:schemeClr val="tx1"/>
                </a:solidFill>
              </a:rPr>
              <a:t>»</a:t>
            </a:r>
          </a:p>
          <a:p>
            <a:r>
              <a:rPr lang="kk-KZ" b="1" dirty="0">
                <a:solidFill>
                  <a:srgbClr val="C00000"/>
                </a:solidFill>
              </a:rPr>
              <a:t>Зайкова Наталья </a:t>
            </a:r>
            <a:r>
              <a:rPr lang="kk-KZ" b="1" dirty="0" smtClean="0">
                <a:solidFill>
                  <a:srgbClr val="C00000"/>
                </a:solidFill>
              </a:rPr>
              <a:t>Борисовна</a:t>
            </a:r>
          </a:p>
          <a:p>
            <a:r>
              <a:rPr lang="kk-KZ" dirty="0">
                <a:solidFill>
                  <a:schemeClr val="tx1"/>
                </a:solidFill>
              </a:rPr>
              <a:t>СКО, г.Петропавловск, КГУ СШ №43 им. Г.Мусрепова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96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b="1" dirty="0">
                <a:solidFill>
                  <a:srgbClr val="C00000"/>
                </a:solidFill>
              </a:rPr>
              <a:t>Бергер Елена Казимировна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dirty="0"/>
              <a:t>Акмолинская область, ГУ «ШГ №8 отдела образования г. Щучинска Бурабайского района»</a:t>
            </a:r>
          </a:p>
          <a:p>
            <a:pPr marL="0" indent="0" algn="ctr">
              <a:buNone/>
            </a:pPr>
            <a:r>
              <a:rPr lang="kk-KZ" b="1" dirty="0">
                <a:solidFill>
                  <a:srgbClr val="C00000"/>
                </a:solidFill>
              </a:rPr>
              <a:t>Кучерова Татьяна Александровна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dirty="0"/>
              <a:t>Акмолинская область, г. Акколь, СШ №2</a:t>
            </a:r>
            <a:endParaRPr lang="ru-RU" dirty="0"/>
          </a:p>
          <a:p>
            <a:pPr marL="0" indent="0" algn="ctr">
              <a:buNone/>
            </a:pPr>
            <a:r>
              <a:rPr lang="kk-KZ" b="1" dirty="0" smtClean="0">
                <a:solidFill>
                  <a:srgbClr val="C00000"/>
                </a:solidFill>
              </a:rPr>
              <a:t>Пухлякова </a:t>
            </a:r>
            <a:r>
              <a:rPr lang="kk-KZ" b="1" dirty="0">
                <a:solidFill>
                  <a:srgbClr val="C00000"/>
                </a:solidFill>
              </a:rPr>
              <a:t>Светлана Викторовна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dirty="0"/>
              <a:t>Есильская средняя школа Астраханского района Акмолинской </a:t>
            </a:r>
            <a:r>
              <a:rPr lang="kk-KZ" dirty="0" smtClean="0"/>
              <a:t>области</a:t>
            </a:r>
          </a:p>
          <a:p>
            <a:pPr marL="0" indent="0" algn="ctr">
              <a:buNone/>
            </a:pPr>
            <a:r>
              <a:rPr lang="kk-KZ" b="1" dirty="0">
                <a:solidFill>
                  <a:srgbClr val="C00000"/>
                </a:solidFill>
              </a:rPr>
              <a:t>Федорова Марина Викторовна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dirty="0"/>
              <a:t>КГУ СШ №1 акимата </a:t>
            </a:r>
            <a:r>
              <a:rPr lang="kk-KZ" dirty="0" smtClean="0"/>
              <a:t>г.Рудного</a:t>
            </a:r>
          </a:p>
        </p:txBody>
      </p:sp>
    </p:spTree>
    <p:extLst>
      <p:ext uri="{BB962C8B-B14F-4D97-AF65-F5344CB8AC3E}">
        <p14:creationId xmlns:p14="http://schemas.microsoft.com/office/powerpoint/2010/main" val="3719837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04867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kk-KZ" sz="3800" b="1" dirty="0">
                <a:solidFill>
                  <a:srgbClr val="C00000"/>
                </a:solidFill>
              </a:rPr>
              <a:t>Атчабарова Акмарал Елемесовна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sz="2800" dirty="0"/>
              <a:t>КГУ Туркестанская школа-интернат «Дарын» имени Нуртаса Ондасынова УО акимата ЮКО</a:t>
            </a:r>
            <a:r>
              <a:rPr lang="kk-KZ" sz="2800" dirty="0" smtClean="0"/>
              <a:t>.</a:t>
            </a:r>
          </a:p>
          <a:p>
            <a:pPr algn="ctr"/>
            <a:r>
              <a:rPr lang="kk-KZ" sz="3800" b="1" dirty="0">
                <a:solidFill>
                  <a:srgbClr val="C00000"/>
                </a:solidFill>
              </a:rPr>
              <a:t>Андросова Алла Викторовна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sz="2800" dirty="0"/>
              <a:t>г. Алматы, КГУ лицей №</a:t>
            </a:r>
            <a:r>
              <a:rPr lang="kk-KZ" sz="2800" dirty="0" smtClean="0"/>
              <a:t>166</a:t>
            </a:r>
          </a:p>
          <a:p>
            <a:pPr algn="ctr"/>
            <a:r>
              <a:rPr lang="kk-KZ" sz="3800" b="1" dirty="0">
                <a:solidFill>
                  <a:srgbClr val="C00000"/>
                </a:solidFill>
              </a:rPr>
              <a:t>Касанова Лязат Джамсаповна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sz="2800" dirty="0"/>
              <a:t>Атырауская обл. Исатайский р-н, «Аккистауская СШ»</a:t>
            </a:r>
          </a:p>
          <a:p>
            <a:pPr algn="ctr"/>
            <a:r>
              <a:rPr lang="kk-KZ" sz="3800" b="1" dirty="0">
                <a:solidFill>
                  <a:srgbClr val="C00000"/>
                </a:solidFill>
              </a:rPr>
              <a:t>Потапенко Евгения Николаевна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sz="2800" dirty="0"/>
              <a:t>ЮКО, г.Тараз, КГУ СШ №6</a:t>
            </a:r>
            <a:endParaRPr lang="ru-RU" sz="2800" dirty="0"/>
          </a:p>
          <a:p>
            <a:pPr algn="ctr"/>
            <a:r>
              <a:rPr lang="kk-KZ" sz="3800" b="1" dirty="0" smtClean="0">
                <a:solidFill>
                  <a:srgbClr val="C00000"/>
                </a:solidFill>
              </a:rPr>
              <a:t>Танбаева </a:t>
            </a:r>
            <a:r>
              <a:rPr lang="kk-KZ" sz="3800" b="1" dirty="0">
                <a:solidFill>
                  <a:srgbClr val="C00000"/>
                </a:solidFill>
              </a:rPr>
              <a:t>Надежда Шукировна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sz="2800" dirty="0"/>
              <a:t>Мангыстауская обл., Тункараганский р-н, п.Баутино, школа-лицей имени </a:t>
            </a:r>
            <a:r>
              <a:rPr lang="kk-KZ" sz="2800" dirty="0" smtClean="0"/>
              <a:t>А.М.Горького</a:t>
            </a:r>
          </a:p>
          <a:p>
            <a:pPr algn="ctr"/>
            <a:r>
              <a:rPr lang="kk-KZ" sz="3800" b="1" dirty="0">
                <a:solidFill>
                  <a:srgbClr val="C00000"/>
                </a:solidFill>
              </a:rPr>
              <a:t>Шаншарова Алия Абеновна</a:t>
            </a:r>
            <a:endParaRPr lang="ru-RU" sz="38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kk-KZ" sz="2800" dirty="0"/>
              <a:t>Акмолинская обл., Атбасарский р-н, ГУ «СШ №6 отдела образования Атбасарского района</a:t>
            </a:r>
            <a:r>
              <a:rPr lang="kk-KZ" sz="28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907106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59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креативный подход и актуальность»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408712"/>
          </a:xfrm>
        </p:spPr>
        <p:txBody>
          <a:bodyPr>
            <a:normAutofit fontScale="70000" lnSpcReduction="20000"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>Ратке Наталья Анатольевна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Костанайская обл., Мендыкаринский р-н, </a:t>
            </a:r>
            <a:r>
              <a:rPr lang="kk-KZ" sz="2900" dirty="0" smtClean="0"/>
              <a:t>ГУ </a:t>
            </a:r>
            <a:r>
              <a:rPr lang="kk-KZ" sz="2900" dirty="0"/>
              <a:t>«Боровская СШ </a:t>
            </a:r>
            <a:r>
              <a:rPr lang="kk-KZ" sz="2900" dirty="0" smtClean="0"/>
              <a:t>им.А.Чутаева </a:t>
            </a:r>
            <a:r>
              <a:rPr lang="kk-KZ" sz="2900" dirty="0"/>
              <a:t>ОО акимата Мендыкаринского р-на»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Некрасова Наталья Павловна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Мангыстауская обл., Тункараганский р-н, п.Баутино, </a:t>
            </a:r>
            <a:r>
              <a:rPr lang="kk-KZ" sz="2900" dirty="0" smtClean="0"/>
              <a:t>ШЛ им. </a:t>
            </a:r>
            <a:r>
              <a:rPr lang="kk-KZ" sz="2900" dirty="0"/>
              <a:t>А.М.Горького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Омарова   Жамал    Алимжановна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г. Астана, школа-лицей № 66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Тайлакова Бакытгуль Кожабергеновна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Кызылординская обл., Аральский р-н, пос. Жаксыкылыш, СШ № 19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Булгакова Надежда Юлдашовна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 smtClean="0"/>
              <a:t>ЮКО,г</a:t>
            </a:r>
            <a:r>
              <a:rPr lang="kk-KZ" sz="2900" dirty="0"/>
              <a:t>. Кентау, КГУшкола- лицей № 16 имени Ю.А.Гагарина  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Амелина Светлана Викторовна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КГУ СШ №5 г.Атбасар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Рожнева Светлана Ивановна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ВКО, г.Усть-Каменогорск, КГУ «Средняя школа №4» акимата 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Турысбекова Насихат Мамбетбаевна                                   </a:t>
            </a:r>
            <a:endParaRPr lang="ru-RU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kk-KZ" sz="2900" dirty="0"/>
              <a:t>Жамбылская область, Байзакский район, село Сарыкемер, ул. Мамбет батыра 27-а. Средняя школа Сарыкемер</a:t>
            </a:r>
            <a:endParaRPr lang="ru-RU" sz="2900" dirty="0"/>
          </a:p>
          <a:p>
            <a:r>
              <a:rPr lang="kk-KZ" b="1" dirty="0">
                <a:solidFill>
                  <a:srgbClr val="C00000"/>
                </a:solidFill>
              </a:rPr>
              <a:t>Штерн Елена </a:t>
            </a:r>
            <a:r>
              <a:rPr lang="kk-KZ" b="1" dirty="0" smtClean="0">
                <a:solidFill>
                  <a:srgbClr val="C00000"/>
                </a:solidFill>
              </a:rPr>
              <a:t>Петровна </a:t>
            </a:r>
            <a:r>
              <a:rPr lang="kk-KZ" sz="2900" dirty="0" smtClean="0"/>
              <a:t>Алматы</a:t>
            </a:r>
            <a:r>
              <a:rPr lang="kk-KZ" sz="2900" dirty="0"/>
              <a:t>, КГУ лицей №166, </a:t>
            </a:r>
            <a:endParaRPr lang="ru-RU" sz="29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677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 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оптимальный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коучинг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594928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Алибаева Айгуль Бахыткиреевна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Байжанова Рая Махмутовна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Баяхметова Мария Аубакировна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Бедринец Виктория Викторовна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Васильевых Татьяна Владимировна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Дегтярева Ирина Александровна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Дементьев Михаил Григорьевич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Дерий Александра Леонидовна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Есенова Ләззат Тәжденқызы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Канатбаева Айтбиби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Коваленко Елена Николаевна 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Кожахметова Бибигуль Омаровна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Константинова Нина Васильевна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Костючик Елена Семеновна 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Нурпаисова Гульжан Сатыбалдиевна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Оспанова Куляш Бурановна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Рахимова Фируза Маджитовна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Тимченко Татьяна Михайловна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Шарипова Айман Сакиновна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Шарипова Гульназ Амангельдиновна</a:t>
            </a:r>
            <a:endParaRPr lang="ru-RU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kk-KZ" b="1" dirty="0">
                <a:solidFill>
                  <a:srgbClr val="002060"/>
                </a:solidFill>
              </a:rPr>
              <a:t>Якубович Елена Анатольевна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38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Рекомендации по результатам Республиканского конкурса </a:t>
            </a:r>
            <a:br>
              <a:rPr lang="ru-RU" b="1" dirty="0" smtClean="0"/>
            </a:br>
            <a:r>
              <a:rPr lang="ru-RU" b="1" dirty="0" smtClean="0"/>
              <a:t>«Я И МОЙ КОУЧИНГ»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9398" y="6209928"/>
            <a:ext cx="6400800" cy="648072"/>
          </a:xfrm>
        </p:spPr>
        <p:txBody>
          <a:bodyPr/>
          <a:lstStyle/>
          <a:p>
            <a:r>
              <a:rPr lang="ru-RU" dirty="0" smtClean="0"/>
              <a:t>Алматы, 2014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3265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ФАО НЦПК «</a:t>
            </a:r>
            <a:r>
              <a:rPr lang="el-GR" b="1" dirty="0" smtClean="0"/>
              <a:t>Θ</a:t>
            </a:r>
            <a:r>
              <a:rPr lang="ru-RU" b="1" dirty="0" smtClean="0"/>
              <a:t>рлеу» Центр Уровневых Программ РИПК СО</a:t>
            </a:r>
            <a:endParaRPr lang="ru-RU" b="1" dirty="0"/>
          </a:p>
        </p:txBody>
      </p:sp>
      <p:pic>
        <p:nvPicPr>
          <p:cNvPr id="1026" name="Picture 2" descr="D:\Desktop\FAQ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25967"/>
            <a:ext cx="4484216" cy="313895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043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472"/>
            <a:ext cx="8229600" cy="1143000"/>
          </a:xfrm>
        </p:spPr>
        <p:txBody>
          <a:bodyPr/>
          <a:lstStyle/>
          <a:p>
            <a:r>
              <a:rPr lang="ru-RU" dirty="0" smtClean="0"/>
              <a:t>По мнению </a:t>
            </a:r>
            <a:r>
              <a:rPr lang="ru-RU" dirty="0" err="1" smtClean="0"/>
              <a:t>Б.П.Безручко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14514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особенностью </a:t>
            </a:r>
            <a:r>
              <a:rPr lang="ru-RU" dirty="0" err="1"/>
              <a:t>коучинга</a:t>
            </a:r>
            <a:r>
              <a:rPr lang="ru-RU" dirty="0"/>
              <a:t> является то, что </a:t>
            </a:r>
            <a:r>
              <a:rPr lang="ru-RU" dirty="0" err="1"/>
              <a:t>коуч</a:t>
            </a:r>
            <a:r>
              <a:rPr lang="ru-RU" dirty="0"/>
              <a:t> помогает обучающемуся найти </a:t>
            </a:r>
            <a:r>
              <a:rPr lang="ru-RU" dirty="0">
                <a:solidFill>
                  <a:srgbClr val="FF0000"/>
                </a:solidFill>
              </a:rPr>
              <a:t>собственное </a:t>
            </a:r>
            <a:r>
              <a:rPr lang="ru-RU" dirty="0"/>
              <a:t>решение, а не решает проблему за него. </a:t>
            </a:r>
            <a:endParaRPr lang="ru-RU" dirty="0" smtClean="0"/>
          </a:p>
          <a:p>
            <a:r>
              <a:rPr lang="ru-RU" dirty="0" smtClean="0"/>
              <a:t>Следовательно</a:t>
            </a:r>
            <a:r>
              <a:rPr lang="ru-RU" dirty="0"/>
              <a:t>, </a:t>
            </a:r>
            <a:r>
              <a:rPr lang="ru-RU" dirty="0" err="1"/>
              <a:t>коуч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i="1" dirty="0" smtClean="0"/>
              <a:t>должен </a:t>
            </a:r>
            <a:r>
              <a:rPr lang="ru-RU" i="1" dirty="0"/>
              <a:t>быть экспертом в том, как помогать другим в раскрытии их собственных возможностей.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6" name="Picture 5" descr="D:\Педсовет - 2014_08_29 (фото)\рыб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18274"/>
            <a:ext cx="3851920" cy="256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425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963" y="4218085"/>
            <a:ext cx="3959870" cy="26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Итак, приступая к </a:t>
            </a:r>
            <a:r>
              <a:rPr lang="ru-RU" dirty="0" err="1"/>
              <a:t>коучингу</a:t>
            </a:r>
            <a:r>
              <a:rPr lang="ru-RU" dirty="0"/>
              <a:t>, учителю важно помнить: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0" y="105273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/>
              <a:t>Не </a:t>
            </a:r>
            <a:r>
              <a:rPr lang="ru-RU" dirty="0"/>
              <a:t>следует </a:t>
            </a:r>
            <a:r>
              <a:rPr lang="ru-RU" dirty="0" smtClean="0"/>
              <a:t>ТЕМУ </a:t>
            </a:r>
            <a:r>
              <a:rPr lang="ru-RU" dirty="0" err="1"/>
              <a:t>коучинга</a:t>
            </a:r>
            <a:r>
              <a:rPr lang="ru-RU" dirty="0"/>
              <a:t> ставить широко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(</a:t>
            </a:r>
            <a:r>
              <a:rPr lang="ru-RU" dirty="0"/>
              <a:t>н-р: «Диалогическое обучение», «Критическое мышление», «Оценивание»). 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Лучше </a:t>
            </a:r>
            <a:r>
              <a:rPr lang="ru-RU" dirty="0"/>
              <a:t>максимально сузить тему, представив её в виде </a:t>
            </a:r>
            <a:r>
              <a:rPr lang="ru-RU" dirty="0" smtClean="0"/>
              <a:t>проблемного вопроса </a:t>
            </a:r>
          </a:p>
          <a:p>
            <a:pPr marL="0" lvl="0" indent="0">
              <a:buNone/>
            </a:pPr>
            <a:r>
              <a:rPr lang="ru-RU" dirty="0" smtClean="0"/>
              <a:t>(</a:t>
            </a:r>
            <a:r>
              <a:rPr lang="ru-RU" dirty="0"/>
              <a:t>н-р: «Как </a:t>
            </a:r>
            <a:r>
              <a:rPr lang="ru-RU" dirty="0" err="1"/>
              <a:t>формативное</a:t>
            </a:r>
            <a:r>
              <a:rPr lang="ru-RU" dirty="0"/>
              <a:t> оценивание помогает мотивировать учащихся»).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30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759</Words>
  <Application>Microsoft Office PowerPoint</Application>
  <PresentationFormat>Экран (4:3)</PresentationFormat>
  <Paragraphs>97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Результаты  Республиканского конкурса  «Я И МОЙ КОУЧИНГ»</vt:lpstr>
      <vt:lpstr>I МЕСТО</vt:lpstr>
      <vt:lpstr>II МЕСТО</vt:lpstr>
      <vt:lpstr>III МЕСТО</vt:lpstr>
      <vt:lpstr>Номинация  «За креативный подход и актуальность»</vt:lpstr>
      <vt:lpstr>Номинация  «За оптимальный коучинг»</vt:lpstr>
      <vt:lpstr>Рекомендации по результатам Республиканского конкурса  «Я И МОЙ КОУЧИНГ»</vt:lpstr>
      <vt:lpstr>По мнению Б.П.Безручко </vt:lpstr>
      <vt:lpstr>Итак, приступая к коучингу, учителю важно помнить: </vt:lpstr>
      <vt:lpstr>Презентация PowerPoint</vt:lpstr>
      <vt:lpstr>При планировании коучинг-сессий </vt:lpstr>
      <vt:lpstr>Помните!</vt:lpstr>
      <vt:lpstr>Презентация PowerPoint</vt:lpstr>
      <vt:lpstr>Помните!</vt:lpstr>
      <vt:lpstr>Помните: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результатам Республиканского конкурса  «Я И МОЙ КОУЧИНГ»</dc:title>
  <dc:creator>Татьяна</dc:creator>
  <cp:lastModifiedBy>User</cp:lastModifiedBy>
  <cp:revision>11</cp:revision>
  <dcterms:created xsi:type="dcterms:W3CDTF">2014-12-14T08:54:37Z</dcterms:created>
  <dcterms:modified xsi:type="dcterms:W3CDTF">2014-12-15T10:01:17Z</dcterms:modified>
</cp:coreProperties>
</file>